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8288000" cy="10287000"/>
  <p:notesSz cx="6858000" cy="9144000"/>
  <p:embeddedFontLst>
    <p:embeddedFont>
      <p:font typeface="Muli Black" panose="020B0604020202020204" charset="0"/>
      <p:regular r:id="rId14"/>
      <p:bold r:id="rId15"/>
    </p:embeddedFont>
    <p:embeddedFont>
      <p:font typeface="Muli Regular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07" autoAdjust="0"/>
  </p:normalViewPr>
  <p:slideViewPr>
    <p:cSldViewPr>
      <p:cViewPr varScale="1">
        <p:scale>
          <a:sx n="70" d="100"/>
          <a:sy n="70" d="100"/>
        </p:scale>
        <p:origin x="77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sv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14425"/>
            <a:ext cx="14430289" cy="1588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95"/>
              </a:lnSpc>
            </a:pPr>
            <a:r>
              <a:rPr lang="en-US" sz="5900" b="1" spc="-59">
                <a:solidFill>
                  <a:srgbClr val="1D1233"/>
                </a:solidFill>
                <a:latin typeface="Muli Black"/>
                <a:ea typeface="Muli Black"/>
                <a:cs typeface="Muli Black"/>
                <a:sym typeface="Muli Black"/>
              </a:rPr>
              <a:t>Digital Vehicle Twin Simulation</a:t>
            </a:r>
          </a:p>
          <a:p>
            <a:pPr algn="l">
              <a:lnSpc>
                <a:spcPts val="6195"/>
              </a:lnSpc>
            </a:pPr>
            <a:endParaRPr lang="en-US" sz="5900" b="1" spc="-59">
              <a:solidFill>
                <a:srgbClr val="1D1233"/>
              </a:solidFill>
              <a:latin typeface="Muli Black"/>
              <a:ea typeface="Muli Black"/>
              <a:cs typeface="Muli Black"/>
              <a:sym typeface="Muli Black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87192" y="7376547"/>
            <a:ext cx="18304372" cy="2888774"/>
          </a:xfrm>
          <a:prstGeom prst="rect">
            <a:avLst/>
          </a:prstGeom>
          <a:solidFill>
            <a:srgbClr val="2620F6"/>
          </a:solidFill>
        </p:spPr>
      </p:sp>
      <p:sp>
        <p:nvSpPr>
          <p:cNvPr id="8" name="TextBox 8"/>
          <p:cNvSpPr txBox="1"/>
          <p:nvPr/>
        </p:nvSpPr>
        <p:spPr>
          <a:xfrm>
            <a:off x="1028700" y="7909093"/>
            <a:ext cx="13303902" cy="1326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50"/>
              </a:lnSpc>
            </a:pPr>
            <a:r>
              <a:rPr lang="en-US" sz="2500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Project Mentor: Prof. Dr. Ing. Ralf Schuler</a:t>
            </a:r>
          </a:p>
          <a:p>
            <a:pPr marL="0" lvl="0" indent="0" algn="l">
              <a:lnSpc>
                <a:spcPts val="3550"/>
              </a:lnSpc>
              <a:spcBef>
                <a:spcPct val="0"/>
              </a:spcBef>
            </a:pPr>
            <a:r>
              <a:rPr lang="en-US" sz="2500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Team: Keshav Sundar Venkateswaran, Raj Srivastava, Shikhar Rupesh Takke, Neil Ponsonnard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6316341" y="8383568"/>
            <a:ext cx="942959" cy="874732"/>
            <a:chOff x="0" y="0"/>
            <a:chExt cx="1257278" cy="1166309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1191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711910" h="66040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id="12" name="Group 12"/>
            <p:cNvGrpSpPr>
              <a:grpSpLocks noChangeAspect="1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id="14" name="Freeform 14"/>
          <p:cNvSpPr/>
          <p:nvPr/>
        </p:nvSpPr>
        <p:spPr>
          <a:xfrm>
            <a:off x="15932132" y="-651903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316341" y="1283168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028700" y="2126594"/>
            <a:ext cx="15759121" cy="42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50"/>
              </a:lnSpc>
              <a:spcBef>
                <a:spcPct val="0"/>
              </a:spcBef>
            </a:pPr>
            <a:r>
              <a:rPr lang="en-US" sz="2500">
                <a:solidFill>
                  <a:srgbClr val="1D1233"/>
                </a:solidFill>
                <a:latin typeface="Muli Regular"/>
                <a:ea typeface="Muli Regular"/>
                <a:cs typeface="Muli Regular"/>
                <a:sym typeface="Muli Regular"/>
              </a:rPr>
              <a:t>Center for Automated Driving and Service Technology (CAST)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2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81075"/>
            <a:ext cx="11993915" cy="126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en-US" sz="8000" b="1">
                <a:solidFill>
                  <a:srgbClr val="F8F8F8"/>
                </a:solidFill>
                <a:latin typeface="Muli Black"/>
                <a:ea typeface="Muli Black"/>
                <a:cs typeface="Muli Black"/>
                <a:sym typeface="Muli Black"/>
              </a:rPr>
              <a:t>Results</a:t>
            </a:r>
          </a:p>
        </p:txBody>
      </p:sp>
      <p:sp>
        <p:nvSpPr>
          <p:cNvPr id="3" name="Freeform 3"/>
          <p:cNvSpPr/>
          <p:nvPr/>
        </p:nvSpPr>
        <p:spPr>
          <a:xfrm>
            <a:off x="15711608" y="7846270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312544" y="7306288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5" name="Screen Recording 2025-06-23 010553">
            <a:hlinkClick r:id="" action="ppaction://media"/>
            <a:extLst>
              <a:ext uri="{FF2B5EF4-FFF2-40B4-BE49-F238E27FC236}">
                <a16:creationId xmlns:a16="http://schemas.microsoft.com/office/drawing/2014/main" id="{8434C2A6-4D32-CFB9-BCF9-C8474B34D7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96359" y="2150524"/>
            <a:ext cx="14515249" cy="5466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68182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2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81075"/>
            <a:ext cx="11993915" cy="126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en-US" sz="8000" b="1">
                <a:solidFill>
                  <a:srgbClr val="F8F8F8"/>
                </a:solidFill>
                <a:latin typeface="Muli Black"/>
                <a:ea typeface="Muli Black"/>
                <a:cs typeface="Muli Black"/>
                <a:sym typeface="Muli Black"/>
              </a:rPr>
              <a:t>Results</a:t>
            </a:r>
          </a:p>
        </p:txBody>
      </p:sp>
      <p:sp>
        <p:nvSpPr>
          <p:cNvPr id="3" name="Freeform 3"/>
          <p:cNvSpPr/>
          <p:nvPr/>
        </p:nvSpPr>
        <p:spPr>
          <a:xfrm>
            <a:off x="15711608" y="7846270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312544" y="7306288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6" name="Screen Recording 2025-06-23 014543">
            <a:hlinkClick r:id="" action="ppaction://media"/>
            <a:extLst>
              <a:ext uri="{FF2B5EF4-FFF2-40B4-BE49-F238E27FC236}">
                <a16:creationId xmlns:a16="http://schemas.microsoft.com/office/drawing/2014/main" id="{97ED7335-87D1-9BF4-5384-790C7974E7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46896" y="2244090"/>
            <a:ext cx="14040703" cy="63974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2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7286666"/>
            <a:ext cx="18288000" cy="3000334"/>
          </a:xfrm>
          <a:prstGeom prst="rect">
            <a:avLst/>
          </a:prstGeom>
          <a:solidFill>
            <a:srgbClr val="2620F6"/>
          </a:solidFill>
        </p:spPr>
      </p:sp>
      <p:sp>
        <p:nvSpPr>
          <p:cNvPr id="3" name="TextBox 3"/>
          <p:cNvSpPr txBox="1"/>
          <p:nvPr/>
        </p:nvSpPr>
        <p:spPr>
          <a:xfrm>
            <a:off x="10737111" y="981075"/>
            <a:ext cx="6522189" cy="1256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0080"/>
              </a:lnSpc>
              <a:spcBef>
                <a:spcPct val="0"/>
              </a:spcBef>
            </a:pPr>
            <a:r>
              <a:rPr lang="en-US" sz="8000" b="1">
                <a:solidFill>
                  <a:srgbClr val="F8F8F8"/>
                </a:solidFill>
                <a:latin typeface="Muli Black"/>
                <a:ea typeface="Muli Black"/>
                <a:cs typeface="Muli Black"/>
                <a:sym typeface="Muli Black"/>
              </a:rPr>
              <a:t>Thank You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-1790854" y="4372235"/>
            <a:ext cx="21869708" cy="2914431"/>
            <a:chOff x="0" y="0"/>
            <a:chExt cx="29159611" cy="3885908"/>
          </a:xfrm>
        </p:grpSpPr>
        <p:sp>
          <p:nvSpPr>
            <p:cNvPr id="5" name="Freeform 5"/>
            <p:cNvSpPr/>
            <p:nvPr/>
          </p:nvSpPr>
          <p:spPr>
            <a:xfrm>
              <a:off x="9672018" y="0"/>
              <a:ext cx="9837742" cy="3885908"/>
            </a:xfrm>
            <a:custGeom>
              <a:avLst/>
              <a:gdLst/>
              <a:ahLst/>
              <a:cxnLst/>
              <a:rect l="l" t="t" r="r" b="b"/>
              <a:pathLst>
                <a:path w="9837742" h="3885908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9837742" cy="3885908"/>
            </a:xfrm>
            <a:custGeom>
              <a:avLst/>
              <a:gdLst/>
              <a:ahLst/>
              <a:cxnLst/>
              <a:rect l="l" t="t" r="r" b="b"/>
              <a:pathLst>
                <a:path w="9837742" h="3885908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19321869" y="0"/>
              <a:ext cx="9837742" cy="3885908"/>
            </a:xfrm>
            <a:custGeom>
              <a:avLst/>
              <a:gdLst/>
              <a:ahLst/>
              <a:cxnLst/>
              <a:rect l="l" t="t" r="r" b="b"/>
              <a:pathLst>
                <a:path w="9837742" h="3885908">
                  <a:moveTo>
                    <a:pt x="0" y="0"/>
                  </a:moveTo>
                  <a:lnTo>
                    <a:pt x="9837742" y="0"/>
                  </a:lnTo>
                  <a:lnTo>
                    <a:pt x="9837742" y="3885908"/>
                  </a:lnTo>
                  <a:lnTo>
                    <a:pt x="0" y="3885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-352324" y="-880558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867307" y="1186126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0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07255" y="1359914"/>
            <a:ext cx="5962721" cy="1261380"/>
            <a:chOff x="0" y="0"/>
            <a:chExt cx="7950295" cy="1681839"/>
          </a:xfrm>
        </p:grpSpPr>
        <p:sp>
          <p:nvSpPr>
            <p:cNvPr id="3" name="TextBox 3"/>
            <p:cNvSpPr txBox="1"/>
            <p:nvPr/>
          </p:nvSpPr>
          <p:spPr>
            <a:xfrm>
              <a:off x="0" y="-47625"/>
              <a:ext cx="7950295" cy="1003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158"/>
                </a:lnSpc>
                <a:spcBef>
                  <a:spcPct val="0"/>
                </a:spcBef>
              </a:pPr>
              <a:r>
                <a:rPr lang="en-US" sz="4737" b="1" spc="-47">
                  <a:solidFill>
                    <a:srgbClr val="F8F8F8"/>
                  </a:solidFill>
                  <a:latin typeface="Muli Black"/>
                  <a:ea typeface="Muli Black"/>
                  <a:cs typeface="Muli Black"/>
                  <a:sym typeface="Muli Black"/>
                </a:rPr>
                <a:t>Objectives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172978"/>
              <a:ext cx="7950295" cy="508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93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098843" y="1576033"/>
            <a:ext cx="498473" cy="498473"/>
          </a:xfrm>
          <a:custGeom>
            <a:avLst/>
            <a:gdLst/>
            <a:ahLst/>
            <a:cxnLst/>
            <a:rect l="l" t="t" r="r" b="b"/>
            <a:pathLst>
              <a:path w="498473" h="498473">
                <a:moveTo>
                  <a:pt x="0" y="0"/>
                </a:moveTo>
                <a:lnTo>
                  <a:pt x="498473" y="0"/>
                </a:lnTo>
                <a:lnTo>
                  <a:pt x="498473" y="498473"/>
                </a:lnTo>
                <a:lnTo>
                  <a:pt x="0" y="4984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007255" y="3701437"/>
            <a:ext cx="7252045" cy="1261380"/>
            <a:chOff x="0" y="0"/>
            <a:chExt cx="9669393" cy="1681839"/>
          </a:xfrm>
        </p:grpSpPr>
        <p:sp>
          <p:nvSpPr>
            <p:cNvPr id="7" name="TextBox 7"/>
            <p:cNvSpPr txBox="1"/>
            <p:nvPr/>
          </p:nvSpPr>
          <p:spPr>
            <a:xfrm>
              <a:off x="0" y="-47625"/>
              <a:ext cx="9669393" cy="1003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158"/>
                </a:lnSpc>
                <a:spcBef>
                  <a:spcPct val="0"/>
                </a:spcBef>
              </a:pPr>
              <a:r>
                <a:rPr lang="en-US" sz="4737" b="1" spc="-47">
                  <a:solidFill>
                    <a:srgbClr val="F8F8F8"/>
                  </a:solidFill>
                  <a:latin typeface="Muli Black"/>
                  <a:ea typeface="Muli Black"/>
                  <a:cs typeface="Muli Black"/>
                  <a:sym typeface="Muli Black"/>
                </a:rPr>
                <a:t>Project Workflow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172978"/>
              <a:ext cx="9669393" cy="508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93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9098843" y="3917555"/>
            <a:ext cx="498473" cy="498473"/>
          </a:xfrm>
          <a:custGeom>
            <a:avLst/>
            <a:gdLst/>
            <a:ahLst/>
            <a:cxnLst/>
            <a:rect l="l" t="t" r="r" b="b"/>
            <a:pathLst>
              <a:path w="498473" h="498473">
                <a:moveTo>
                  <a:pt x="0" y="0"/>
                </a:moveTo>
                <a:lnTo>
                  <a:pt x="498473" y="0"/>
                </a:lnTo>
                <a:lnTo>
                  <a:pt x="498473" y="498473"/>
                </a:lnTo>
                <a:lnTo>
                  <a:pt x="0" y="4984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007255" y="5823884"/>
            <a:ext cx="5962721" cy="1261380"/>
            <a:chOff x="0" y="0"/>
            <a:chExt cx="7950295" cy="1681839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47625"/>
              <a:ext cx="7950295" cy="1003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158"/>
                </a:lnSpc>
                <a:spcBef>
                  <a:spcPct val="0"/>
                </a:spcBef>
              </a:pPr>
              <a:r>
                <a:rPr lang="en-US" sz="4737" b="1" spc="-47">
                  <a:solidFill>
                    <a:srgbClr val="F8F8F8"/>
                  </a:solidFill>
                  <a:latin typeface="Muli Black"/>
                  <a:ea typeface="Muli Black"/>
                  <a:cs typeface="Muli Black"/>
                  <a:sym typeface="Muli Black"/>
                </a:rPr>
                <a:t>Model Development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172978"/>
              <a:ext cx="7950295" cy="508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93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9098843" y="6040002"/>
            <a:ext cx="498473" cy="498473"/>
          </a:xfrm>
          <a:custGeom>
            <a:avLst/>
            <a:gdLst/>
            <a:ahLst/>
            <a:cxnLst/>
            <a:rect l="l" t="t" r="r" b="b"/>
            <a:pathLst>
              <a:path w="498473" h="498473">
                <a:moveTo>
                  <a:pt x="0" y="0"/>
                </a:moveTo>
                <a:lnTo>
                  <a:pt x="498473" y="0"/>
                </a:lnTo>
                <a:lnTo>
                  <a:pt x="498473" y="498473"/>
                </a:lnTo>
                <a:lnTo>
                  <a:pt x="0" y="4984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981075"/>
            <a:ext cx="5028679" cy="1259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79"/>
              </a:lnSpc>
              <a:spcBef>
                <a:spcPct val="0"/>
              </a:spcBef>
            </a:pPr>
            <a:r>
              <a:rPr lang="en-US" sz="7999" b="1">
                <a:solidFill>
                  <a:srgbClr val="F8F8F8"/>
                </a:solidFill>
                <a:latin typeface="Muli Black"/>
                <a:ea typeface="Muli Black"/>
                <a:cs typeface="Muli Black"/>
                <a:sym typeface="Muli Black"/>
              </a:rPr>
              <a:t>Contents</a:t>
            </a:r>
          </a:p>
        </p:txBody>
      </p:sp>
      <p:sp>
        <p:nvSpPr>
          <p:cNvPr id="15" name="Freeform 15"/>
          <p:cNvSpPr/>
          <p:nvPr/>
        </p:nvSpPr>
        <p:spPr>
          <a:xfrm>
            <a:off x="-407476" y="7945033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2" y="0"/>
                </a:lnTo>
                <a:lnTo>
                  <a:pt x="2872352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0052412" y="7897408"/>
            <a:ext cx="5962721" cy="764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158"/>
              </a:lnSpc>
              <a:spcBef>
                <a:spcPct val="0"/>
              </a:spcBef>
            </a:pPr>
            <a:r>
              <a:rPr lang="en-US" sz="4737" b="1" spc="-47">
                <a:solidFill>
                  <a:srgbClr val="F8F8F8"/>
                </a:solidFill>
                <a:latin typeface="Muli Black"/>
                <a:ea typeface="Muli Black"/>
                <a:cs typeface="Muli Black"/>
                <a:sym typeface="Muli Black"/>
              </a:rPr>
              <a:t>Results</a:t>
            </a:r>
          </a:p>
        </p:txBody>
      </p:sp>
      <p:sp>
        <p:nvSpPr>
          <p:cNvPr id="17" name="Freeform 17"/>
          <p:cNvSpPr/>
          <p:nvPr/>
        </p:nvSpPr>
        <p:spPr>
          <a:xfrm>
            <a:off x="9144000" y="8161151"/>
            <a:ext cx="498473" cy="498473"/>
          </a:xfrm>
          <a:custGeom>
            <a:avLst/>
            <a:gdLst/>
            <a:ahLst/>
            <a:cxnLst/>
            <a:rect l="l" t="t" r="r" b="b"/>
            <a:pathLst>
              <a:path w="498473" h="498473">
                <a:moveTo>
                  <a:pt x="0" y="0"/>
                </a:moveTo>
                <a:lnTo>
                  <a:pt x="498473" y="0"/>
                </a:lnTo>
                <a:lnTo>
                  <a:pt x="498473" y="498474"/>
                </a:lnTo>
                <a:lnTo>
                  <a:pt x="0" y="4984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2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81075"/>
            <a:ext cx="7837193" cy="1235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28"/>
              </a:lnSpc>
              <a:spcBef>
                <a:spcPct val="0"/>
              </a:spcBef>
            </a:pPr>
            <a:r>
              <a:rPr lang="en-US" sz="7800" b="1">
                <a:solidFill>
                  <a:srgbClr val="F8F8F8"/>
                </a:solidFill>
                <a:latin typeface="Muli Black"/>
                <a:ea typeface="Muli Black"/>
                <a:cs typeface="Muli Black"/>
                <a:sym typeface="Muli Black"/>
              </a:rPr>
              <a:t>Objectives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880105"/>
            <a:ext cx="15771256" cy="6016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999"/>
              </a:lnSpc>
              <a:buFont typeface="Arial"/>
              <a:buChar char="•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Develop a digital twin of a 1:14 scale vehicle using Simscape Multibody.</a:t>
            </a:r>
          </a:p>
          <a:p>
            <a:pPr marL="539749" lvl="1" indent="-269875" algn="l">
              <a:lnSpc>
                <a:spcPts val="3999"/>
              </a:lnSpc>
              <a:buFont typeface="Arial"/>
              <a:buChar char="•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Model key physical aspects, including:</a:t>
            </a:r>
          </a:p>
          <a:p>
            <a:pPr marL="1079499" lvl="2" indent="-359833" algn="l">
              <a:lnSpc>
                <a:spcPts val="3999"/>
              </a:lnSpc>
              <a:buFont typeface="Arial"/>
              <a:buChar char="⚬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Vehicle geometry</a:t>
            </a:r>
          </a:p>
          <a:p>
            <a:pPr marL="1079499" lvl="2" indent="-359833" algn="l">
              <a:lnSpc>
                <a:spcPts val="3999"/>
              </a:lnSpc>
              <a:buFont typeface="Arial"/>
              <a:buChar char="⚬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Suspension and Steering behaviour</a:t>
            </a:r>
          </a:p>
          <a:p>
            <a:pPr marL="1079499" lvl="2" indent="-359833" algn="l">
              <a:lnSpc>
                <a:spcPts val="3999"/>
              </a:lnSpc>
              <a:buFont typeface="Arial"/>
              <a:buChar char="⚬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Simplified electric drive system</a:t>
            </a:r>
          </a:p>
          <a:p>
            <a:pPr marL="539749" lvl="1" indent="-269875" algn="l">
              <a:lnSpc>
                <a:spcPts val="3999"/>
              </a:lnSpc>
              <a:buFont typeface="Arial"/>
              <a:buChar char="•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Implement a Model-Based Systems Engineering (MBSE) workflow.</a:t>
            </a:r>
          </a:p>
          <a:p>
            <a:pPr marL="539749" lvl="1" indent="-269875" algn="l">
              <a:lnSpc>
                <a:spcPts val="3999"/>
              </a:lnSpc>
              <a:buFont typeface="Arial"/>
              <a:buChar char="•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Create a logical system architecture that:</a:t>
            </a:r>
          </a:p>
          <a:p>
            <a:pPr marL="1079499" lvl="2" indent="-359833" algn="l">
              <a:lnSpc>
                <a:spcPts val="3999"/>
              </a:lnSpc>
              <a:buFont typeface="Arial"/>
              <a:buChar char="⚬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Supports simulation execution</a:t>
            </a:r>
          </a:p>
          <a:p>
            <a:pPr marL="1079499" lvl="2" indent="-359833" algn="l">
              <a:lnSpc>
                <a:spcPts val="3999"/>
              </a:lnSpc>
              <a:buFont typeface="Arial"/>
              <a:buChar char="⚬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Serves as project documentation and reference.</a:t>
            </a:r>
          </a:p>
          <a:p>
            <a:pPr marL="539749" lvl="1" indent="-269875" algn="l">
              <a:lnSpc>
                <a:spcPts val="3999"/>
              </a:lnSpc>
              <a:buFont typeface="Arial"/>
              <a:buChar char="•"/>
            </a:pPr>
            <a:r>
              <a:rPr lang="en-US" sz="2499" spc="24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Support future development and validation of autonomous driving functions within a miniature traffic environment at the CAST lab using the digital twin.</a:t>
            </a:r>
          </a:p>
          <a:p>
            <a:pPr algn="l">
              <a:lnSpc>
                <a:spcPts val="3999"/>
              </a:lnSpc>
            </a:pPr>
            <a:endParaRPr lang="en-US" sz="2499" spc="24">
              <a:solidFill>
                <a:srgbClr val="F8F8F8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28477" y="8383568"/>
            <a:ext cx="942959" cy="874732"/>
            <a:chOff x="0" y="0"/>
            <a:chExt cx="1257278" cy="116630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71191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711910" h="66040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id="7" name="Freeform 7"/>
          <p:cNvSpPr/>
          <p:nvPr/>
        </p:nvSpPr>
        <p:spPr>
          <a:xfrm>
            <a:off x="15568101" y="-815626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159461" y="1653889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5776862" y="2628900"/>
            <a:ext cx="5543531" cy="6784180"/>
          </a:xfrm>
          <a:custGeom>
            <a:avLst/>
            <a:gdLst/>
            <a:ahLst/>
            <a:cxnLst/>
            <a:rect l="l" t="t" r="r" b="b"/>
            <a:pathLst>
              <a:path w="5543531" h="6907827">
                <a:moveTo>
                  <a:pt x="0" y="0"/>
                </a:moveTo>
                <a:lnTo>
                  <a:pt x="5543531" y="0"/>
                </a:lnTo>
                <a:lnTo>
                  <a:pt x="5543531" y="6907827"/>
                </a:lnTo>
                <a:lnTo>
                  <a:pt x="0" y="69078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823" b="-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0" name="TextBox 10"/>
          <p:cNvSpPr txBox="1"/>
          <p:nvPr/>
        </p:nvSpPr>
        <p:spPr>
          <a:xfrm>
            <a:off x="1028700" y="981075"/>
            <a:ext cx="9496324" cy="1259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79"/>
              </a:lnSpc>
              <a:spcBef>
                <a:spcPct val="0"/>
              </a:spcBef>
            </a:pPr>
            <a:r>
              <a:rPr lang="en-US" sz="7999" b="1">
                <a:solidFill>
                  <a:srgbClr val="1D1233"/>
                </a:solidFill>
                <a:latin typeface="Muli Black"/>
                <a:ea typeface="Muli Black"/>
                <a:cs typeface="Muli Black"/>
                <a:sym typeface="Muli Black"/>
              </a:rPr>
              <a:t>Project Workflow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28477" y="8383568"/>
            <a:ext cx="942959" cy="874732"/>
            <a:chOff x="0" y="0"/>
            <a:chExt cx="1257278" cy="116630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71191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711910" h="66040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id="7" name="Freeform 7"/>
          <p:cNvSpPr/>
          <p:nvPr/>
        </p:nvSpPr>
        <p:spPr>
          <a:xfrm>
            <a:off x="15568101" y="-815626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159461" y="1653889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30278" y="3339478"/>
            <a:ext cx="6567046" cy="4269484"/>
          </a:xfrm>
          <a:custGeom>
            <a:avLst/>
            <a:gdLst/>
            <a:ahLst/>
            <a:cxnLst/>
            <a:rect l="l" t="t" r="r" b="b"/>
            <a:pathLst>
              <a:path w="6567046" h="4269484">
                <a:moveTo>
                  <a:pt x="0" y="0"/>
                </a:moveTo>
                <a:lnTo>
                  <a:pt x="6567046" y="0"/>
                </a:lnTo>
                <a:lnTo>
                  <a:pt x="6567046" y="4269484"/>
                </a:lnTo>
                <a:lnTo>
                  <a:pt x="0" y="42694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002673" y="3373234"/>
            <a:ext cx="6523810" cy="4370953"/>
          </a:xfrm>
          <a:custGeom>
            <a:avLst/>
            <a:gdLst/>
            <a:ahLst/>
            <a:cxnLst/>
            <a:rect l="l" t="t" r="r" b="b"/>
            <a:pathLst>
              <a:path w="6523810" h="4370953">
                <a:moveTo>
                  <a:pt x="0" y="0"/>
                </a:moveTo>
                <a:lnTo>
                  <a:pt x="6523810" y="0"/>
                </a:lnTo>
                <a:lnTo>
                  <a:pt x="6523810" y="4370953"/>
                </a:lnTo>
                <a:lnTo>
                  <a:pt x="0" y="437095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981075"/>
            <a:ext cx="9496324" cy="1259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79"/>
              </a:lnSpc>
              <a:spcBef>
                <a:spcPct val="0"/>
              </a:spcBef>
            </a:pPr>
            <a:r>
              <a:rPr lang="en-US" sz="7999" b="1">
                <a:solidFill>
                  <a:srgbClr val="1D1233"/>
                </a:solidFill>
                <a:latin typeface="Muli Black"/>
                <a:ea typeface="Muli Black"/>
                <a:cs typeface="Muli Black"/>
                <a:sym typeface="Muli Black"/>
              </a:rPr>
              <a:t>Model Vehicle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768263" y="8147031"/>
            <a:ext cx="4291076" cy="42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50"/>
              </a:lnSpc>
              <a:spcBef>
                <a:spcPct val="0"/>
              </a:spcBef>
            </a:pPr>
            <a:r>
              <a:rPr lang="en-US" sz="2500">
                <a:solidFill>
                  <a:srgbClr val="1D1233"/>
                </a:solidFill>
                <a:latin typeface="Muli Regular"/>
                <a:ea typeface="Muli Regular"/>
                <a:cs typeface="Muli Regular"/>
                <a:sym typeface="Muli Regular"/>
              </a:rPr>
              <a:t>Actual Vehicle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119040" y="8147031"/>
            <a:ext cx="4291076" cy="42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50"/>
              </a:lnSpc>
              <a:spcBef>
                <a:spcPct val="0"/>
              </a:spcBef>
            </a:pPr>
            <a:r>
              <a:rPr lang="en-US" sz="2500">
                <a:solidFill>
                  <a:srgbClr val="1D1233"/>
                </a:solidFill>
                <a:latin typeface="Muli Regular"/>
                <a:ea typeface="Muli Regular"/>
                <a:cs typeface="Muli Regular"/>
                <a:sym typeface="Muli Regular"/>
              </a:rPr>
              <a:t>Assembled Multibody Model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28477" y="8383568"/>
            <a:ext cx="942959" cy="874732"/>
            <a:chOff x="0" y="0"/>
            <a:chExt cx="1257278" cy="116630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71191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711910" h="66040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id="7" name="Freeform 7"/>
          <p:cNvSpPr/>
          <p:nvPr/>
        </p:nvSpPr>
        <p:spPr>
          <a:xfrm>
            <a:off x="15568101" y="-815626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159461" y="1653889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837485" y="4071022"/>
            <a:ext cx="7482294" cy="3414052"/>
          </a:xfrm>
          <a:custGeom>
            <a:avLst/>
            <a:gdLst/>
            <a:ahLst/>
            <a:cxnLst/>
            <a:rect l="l" t="t" r="r" b="b"/>
            <a:pathLst>
              <a:path w="7482294" h="3414052">
                <a:moveTo>
                  <a:pt x="0" y="0"/>
                </a:moveTo>
                <a:lnTo>
                  <a:pt x="7482294" y="0"/>
                </a:lnTo>
                <a:lnTo>
                  <a:pt x="7482294" y="3414052"/>
                </a:lnTo>
                <a:lnTo>
                  <a:pt x="0" y="34140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8909977" y="3858305"/>
            <a:ext cx="4163299" cy="3839487"/>
          </a:xfrm>
          <a:custGeom>
            <a:avLst/>
            <a:gdLst/>
            <a:ahLst/>
            <a:cxnLst/>
            <a:rect l="l" t="t" r="r" b="b"/>
            <a:pathLst>
              <a:path w="4163299" h="3839487">
                <a:moveTo>
                  <a:pt x="0" y="0"/>
                </a:moveTo>
                <a:lnTo>
                  <a:pt x="4163298" y="0"/>
                </a:lnTo>
                <a:lnTo>
                  <a:pt x="4163298" y="3839487"/>
                </a:lnTo>
                <a:lnTo>
                  <a:pt x="0" y="383948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3809615" y="3908266"/>
            <a:ext cx="3516972" cy="3739565"/>
          </a:xfrm>
          <a:custGeom>
            <a:avLst/>
            <a:gdLst/>
            <a:ahLst/>
            <a:cxnLst/>
            <a:rect l="l" t="t" r="r" b="b"/>
            <a:pathLst>
              <a:path w="3516972" h="3739565">
                <a:moveTo>
                  <a:pt x="0" y="0"/>
                </a:moveTo>
                <a:lnTo>
                  <a:pt x="3516971" y="0"/>
                </a:lnTo>
                <a:lnTo>
                  <a:pt x="3516971" y="3739565"/>
                </a:lnTo>
                <a:lnTo>
                  <a:pt x="0" y="373956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981075"/>
            <a:ext cx="9496324" cy="1259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79"/>
              </a:lnSpc>
              <a:spcBef>
                <a:spcPct val="0"/>
              </a:spcBef>
            </a:pPr>
            <a:r>
              <a:rPr lang="en-US" sz="7999" b="1">
                <a:solidFill>
                  <a:srgbClr val="1D1233"/>
                </a:solidFill>
                <a:latin typeface="Muli Black"/>
                <a:ea typeface="Muli Black"/>
                <a:cs typeface="Muli Black"/>
                <a:sym typeface="Muli Black"/>
              </a:rPr>
              <a:t>Model Vehicle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28477" y="8383568"/>
            <a:ext cx="942959" cy="874732"/>
            <a:chOff x="0" y="0"/>
            <a:chExt cx="1257278" cy="116630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71191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711910" h="66040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id="7" name="Freeform 7"/>
          <p:cNvSpPr/>
          <p:nvPr/>
        </p:nvSpPr>
        <p:spPr>
          <a:xfrm>
            <a:off x="15568101" y="-815626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159461" y="1653889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544384" y="3133720"/>
            <a:ext cx="11199231" cy="6124580"/>
          </a:xfrm>
          <a:custGeom>
            <a:avLst/>
            <a:gdLst/>
            <a:ahLst/>
            <a:cxnLst/>
            <a:rect l="l" t="t" r="r" b="b"/>
            <a:pathLst>
              <a:path w="11199231" h="6124580">
                <a:moveTo>
                  <a:pt x="0" y="0"/>
                </a:moveTo>
                <a:lnTo>
                  <a:pt x="11199232" y="0"/>
                </a:lnTo>
                <a:lnTo>
                  <a:pt x="11199232" y="6124580"/>
                </a:lnTo>
                <a:lnTo>
                  <a:pt x="0" y="61245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981075"/>
            <a:ext cx="9496324" cy="1259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79"/>
              </a:lnSpc>
              <a:spcBef>
                <a:spcPct val="0"/>
              </a:spcBef>
            </a:pPr>
            <a:r>
              <a:rPr lang="en-US" sz="7999" b="1">
                <a:solidFill>
                  <a:srgbClr val="1D1233"/>
                </a:solidFill>
                <a:latin typeface="Muli Black"/>
                <a:ea typeface="Muli Black"/>
                <a:cs typeface="Muli Black"/>
                <a:sym typeface="Muli Black"/>
              </a:rPr>
              <a:t>Simscape Model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28477" y="8383568"/>
            <a:ext cx="942959" cy="874732"/>
            <a:chOff x="0" y="0"/>
            <a:chExt cx="1257278" cy="1166309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57278" cy="1166309"/>
              <a:chOff x="0" y="0"/>
              <a:chExt cx="711909" cy="6604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711910" cy="660400"/>
              </a:xfrm>
              <a:custGeom>
                <a:avLst/>
                <a:gdLst/>
                <a:ahLst/>
                <a:cxnLst/>
                <a:rect l="l" t="t" r="r" b="b"/>
                <a:pathLst>
                  <a:path w="711910" h="660400">
                    <a:moveTo>
                      <a:pt x="587449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87450" y="0"/>
                    </a:lnTo>
                    <a:cubicBezTo>
                      <a:pt x="656030" y="0"/>
                      <a:pt x="711910" y="55880"/>
                      <a:pt x="711910" y="124460"/>
                    </a:cubicBezTo>
                    <a:lnTo>
                      <a:pt x="711910" y="535940"/>
                    </a:lnTo>
                    <a:cubicBezTo>
                      <a:pt x="711910" y="604520"/>
                      <a:pt x="656030" y="660400"/>
                      <a:pt x="587450" y="660400"/>
                    </a:cubicBezTo>
                    <a:close/>
                  </a:path>
                </a:pathLst>
              </a:custGeom>
              <a:solidFill>
                <a:srgbClr val="231279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 rot="-5400000">
              <a:off x="480448" y="452754"/>
              <a:ext cx="387885" cy="260802"/>
              <a:chOff x="0" y="0"/>
              <a:chExt cx="1930400" cy="129794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30400" cy="1297940"/>
              </a:xfrm>
              <a:custGeom>
                <a:avLst/>
                <a:gdLst/>
                <a:ahLst/>
                <a:cxnLst/>
                <a:rect l="l" t="t" r="r" b="b"/>
                <a:pathLst>
                  <a:path w="1930400" h="1297940">
                    <a:moveTo>
                      <a:pt x="0" y="0"/>
                    </a:moveTo>
                    <a:lnTo>
                      <a:pt x="965200" y="1297940"/>
                    </a:lnTo>
                    <a:lnTo>
                      <a:pt x="1930400" y="0"/>
                    </a:lnTo>
                    <a:close/>
                  </a:path>
                </a:pathLst>
              </a:custGeom>
              <a:solidFill>
                <a:srgbClr val="F8F8F8"/>
              </a:solidFill>
            </p:spPr>
          </p:sp>
        </p:grpSp>
      </p:grpSp>
      <p:sp>
        <p:nvSpPr>
          <p:cNvPr id="7" name="Freeform 7"/>
          <p:cNvSpPr/>
          <p:nvPr/>
        </p:nvSpPr>
        <p:spPr>
          <a:xfrm>
            <a:off x="15568101" y="-815626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159461" y="1653889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618113" y="2733853"/>
            <a:ext cx="11051775" cy="7156024"/>
          </a:xfrm>
          <a:custGeom>
            <a:avLst/>
            <a:gdLst/>
            <a:ahLst/>
            <a:cxnLst/>
            <a:rect l="l" t="t" r="r" b="b"/>
            <a:pathLst>
              <a:path w="11051775" h="7156024">
                <a:moveTo>
                  <a:pt x="0" y="0"/>
                </a:moveTo>
                <a:lnTo>
                  <a:pt x="11051774" y="0"/>
                </a:lnTo>
                <a:lnTo>
                  <a:pt x="11051774" y="7156024"/>
                </a:lnTo>
                <a:lnTo>
                  <a:pt x="0" y="71560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981075"/>
            <a:ext cx="9496324" cy="1259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79"/>
              </a:lnSpc>
              <a:spcBef>
                <a:spcPct val="0"/>
              </a:spcBef>
            </a:pPr>
            <a:r>
              <a:rPr lang="en-US" sz="7999" b="1">
                <a:solidFill>
                  <a:srgbClr val="1D1233"/>
                </a:solidFill>
                <a:latin typeface="Muli Black"/>
                <a:ea typeface="Muli Black"/>
                <a:cs typeface="Muli Black"/>
                <a:sym typeface="Muli Black"/>
              </a:rPr>
              <a:t>System Composer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2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81075"/>
            <a:ext cx="11993915" cy="126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en-US" sz="8000" b="1">
                <a:solidFill>
                  <a:srgbClr val="F8F8F8"/>
                </a:solidFill>
                <a:latin typeface="Muli Black"/>
                <a:ea typeface="Muli Black"/>
                <a:cs typeface="Muli Black"/>
                <a:sym typeface="Muli Black"/>
              </a:rPr>
              <a:t>Results</a:t>
            </a:r>
          </a:p>
        </p:txBody>
      </p:sp>
      <p:sp>
        <p:nvSpPr>
          <p:cNvPr id="3" name="Freeform 3"/>
          <p:cNvSpPr/>
          <p:nvPr/>
        </p:nvSpPr>
        <p:spPr>
          <a:xfrm>
            <a:off x="15711608" y="7846270"/>
            <a:ext cx="2872351" cy="2671287"/>
          </a:xfrm>
          <a:custGeom>
            <a:avLst/>
            <a:gdLst/>
            <a:ahLst/>
            <a:cxnLst/>
            <a:rect l="l" t="t" r="r" b="b"/>
            <a:pathLst>
              <a:path w="2872351" h="2671287">
                <a:moveTo>
                  <a:pt x="0" y="0"/>
                </a:moveTo>
                <a:lnTo>
                  <a:pt x="2872351" y="0"/>
                </a:lnTo>
                <a:lnTo>
                  <a:pt x="2872351" y="2671287"/>
                </a:lnTo>
                <a:lnTo>
                  <a:pt x="0" y="267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312544" y="7306288"/>
            <a:ext cx="1079964" cy="1079964"/>
          </a:xfrm>
          <a:custGeom>
            <a:avLst/>
            <a:gdLst/>
            <a:ahLst/>
            <a:cxnLst/>
            <a:rect l="l" t="t" r="r" b="b"/>
            <a:pathLst>
              <a:path w="1079964" h="1079964">
                <a:moveTo>
                  <a:pt x="0" y="0"/>
                </a:moveTo>
                <a:lnTo>
                  <a:pt x="1079964" y="0"/>
                </a:lnTo>
                <a:lnTo>
                  <a:pt x="1079964" y="1079964"/>
                </a:lnTo>
                <a:lnTo>
                  <a:pt x="0" y="10799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2921718"/>
            <a:ext cx="16230600" cy="4924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l">
              <a:lnSpc>
                <a:spcPts val="4394"/>
              </a:lnSpc>
              <a:buFont typeface="Arial"/>
              <a:buChar char="•"/>
            </a:pPr>
            <a:r>
              <a:rPr lang="en-US" sz="2600" spc="-26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A benchmark vehicle simulation model was successfully developed, enabling validation of autonomous driving features in a controlled environment.</a:t>
            </a:r>
          </a:p>
          <a:p>
            <a:pPr marL="561341" lvl="1" indent="-280670" algn="l">
              <a:lnSpc>
                <a:spcPts val="4394"/>
              </a:lnSpc>
              <a:buFont typeface="Arial"/>
              <a:buChar char="•"/>
            </a:pPr>
            <a:r>
              <a:rPr lang="en-US" sz="2600" spc="-26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System Composer was evaluated and proven to be a tool  with possible scope for both:</a:t>
            </a:r>
          </a:p>
          <a:p>
            <a:pPr marL="1122681" lvl="2" indent="-374227" algn="l">
              <a:lnSpc>
                <a:spcPts val="4394"/>
              </a:lnSpc>
              <a:buFont typeface="Arial"/>
              <a:buChar char="⚬"/>
            </a:pPr>
            <a:r>
              <a:rPr lang="en-US" sz="2600" spc="-26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Executing real-time simulations</a:t>
            </a:r>
          </a:p>
          <a:p>
            <a:pPr marL="1122681" lvl="2" indent="-374227" algn="l">
              <a:lnSpc>
                <a:spcPts val="4394"/>
              </a:lnSpc>
              <a:buFont typeface="Arial"/>
              <a:buChar char="⚬"/>
            </a:pPr>
            <a:r>
              <a:rPr lang="en-US" sz="2600" spc="-26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Serving as an integrated platform for system documentation</a:t>
            </a:r>
          </a:p>
          <a:p>
            <a:pPr marL="561341" lvl="1" indent="-280670" algn="l">
              <a:lnSpc>
                <a:spcPts val="4394"/>
              </a:lnSpc>
              <a:buFont typeface="Arial"/>
              <a:buChar char="•"/>
            </a:pPr>
            <a:r>
              <a:rPr lang="en-US" sz="2600" spc="-26">
                <a:solidFill>
                  <a:srgbClr val="F8F8F8"/>
                </a:solidFill>
                <a:latin typeface="Muli Regular"/>
                <a:ea typeface="Muli Regular"/>
                <a:cs typeface="Muli Regular"/>
                <a:sym typeface="Muli Regular"/>
              </a:rPr>
              <a:t>A detailed electric powertrain model can further be developed in Simulink and integrated with the existing multibody vehicle model, facilitating comprehensive full-system simulations and virtual test drives.</a:t>
            </a:r>
          </a:p>
          <a:p>
            <a:pPr algn="l">
              <a:lnSpc>
                <a:spcPts val="4394"/>
              </a:lnSpc>
            </a:pPr>
            <a:endParaRPr lang="en-US" sz="2600" spc="-26">
              <a:solidFill>
                <a:srgbClr val="F8F8F8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224</Words>
  <Application>Microsoft Office PowerPoint</Application>
  <PresentationFormat>Custom</PresentationFormat>
  <Paragraphs>36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Muli Regular</vt:lpstr>
      <vt:lpstr>Calibri</vt:lpstr>
      <vt:lpstr>Arial</vt:lpstr>
      <vt:lpstr>Muli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Experimental Study of a Novel Centrifugal Compressor With Two Successive and Independent Rotors</dc:title>
  <cp:lastModifiedBy>Raj Srivastava</cp:lastModifiedBy>
  <cp:revision>4</cp:revision>
  <dcterms:created xsi:type="dcterms:W3CDTF">2006-08-16T00:00:00Z</dcterms:created>
  <dcterms:modified xsi:type="dcterms:W3CDTF">2025-12-03T17:16:09Z</dcterms:modified>
  <dc:identifier>DAGrGuFaD6Y</dc:identifier>
</cp:coreProperties>
</file>

<file path=docProps/thumbnail.jpeg>
</file>